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92" r:id="rId3"/>
    <p:sldId id="347" r:id="rId4"/>
    <p:sldId id="415" r:id="rId5"/>
    <p:sldId id="259" r:id="rId6"/>
    <p:sldId id="323" r:id="rId7"/>
    <p:sldId id="394" r:id="rId8"/>
    <p:sldId id="363" r:id="rId9"/>
    <p:sldId id="377" r:id="rId10"/>
    <p:sldId id="378" r:id="rId11"/>
    <p:sldId id="379" r:id="rId12"/>
    <p:sldId id="412" r:id="rId13"/>
    <p:sldId id="413" r:id="rId14"/>
    <p:sldId id="414" r:id="rId15"/>
    <p:sldId id="405" r:id="rId16"/>
    <p:sldId id="406" r:id="rId17"/>
    <p:sldId id="407" r:id="rId18"/>
    <p:sldId id="408" r:id="rId19"/>
    <p:sldId id="409" r:id="rId20"/>
    <p:sldId id="306" r:id="rId21"/>
    <p:sldId id="308" r:id="rId22"/>
    <p:sldId id="309" r:id="rId23"/>
    <p:sldId id="381" r:id="rId24"/>
    <p:sldId id="260" r:id="rId25"/>
    <p:sldId id="265" r:id="rId26"/>
    <p:sldId id="268" r:id="rId27"/>
    <p:sldId id="271" r:id="rId28"/>
    <p:sldId id="354" r:id="rId29"/>
    <p:sldId id="355" r:id="rId30"/>
    <p:sldId id="356" r:id="rId31"/>
    <p:sldId id="299" r:id="rId32"/>
    <p:sldId id="333" r:id="rId33"/>
    <p:sldId id="396" r:id="rId34"/>
    <p:sldId id="411" r:id="rId35"/>
    <p:sldId id="404" r:id="rId36"/>
    <p:sldId id="393" r:id="rId37"/>
    <p:sldId id="402" r:id="rId38"/>
    <p:sldId id="399" r:id="rId39"/>
    <p:sldId id="400" r:id="rId40"/>
    <p:sldId id="401" r:id="rId41"/>
    <p:sldId id="395" r:id="rId42"/>
    <p:sldId id="382" r:id="rId43"/>
    <p:sldId id="375" r:id="rId44"/>
    <p:sldId id="398" r:id="rId45"/>
    <p:sldId id="380" r:id="rId46"/>
    <p:sldId id="263" r:id="rId47"/>
    <p:sldId id="335" r:id="rId48"/>
    <p:sldId id="336" r:id="rId49"/>
    <p:sldId id="403" r:id="rId50"/>
  </p:sldIdLst>
  <p:sldSz cx="6858000" cy="9144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39" autoAdjust="0"/>
    <p:restoredTop sz="90929"/>
  </p:normalViewPr>
  <p:slideViewPr>
    <p:cSldViewPr>
      <p:cViewPr varScale="1">
        <p:scale>
          <a:sx n="88" d="100"/>
          <a:sy n="88" d="100"/>
        </p:scale>
        <p:origin x="2862" y="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459526"/>
            <a:ext cx="5208482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FFC16D-526E-48F7-84A2-B073F2F78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57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F4BD7-B1FB-403B-AC86-09661D5B68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7BC95-C76A-4FD4-BD40-1DA68F2E64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A40DF-CA48-4D5F-934B-62976893D4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70148-9ADA-4AC4-B81D-F1E0CE5191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9DE80-ADEE-4398-A047-4EEB677A89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2B6B9-0948-401A-99F0-65B6945F21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48659-552B-4D75-9558-1A4D394622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1DCAD-67B3-4878-B208-693934330A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1DDC2-B0F9-4269-A87E-4831AAEC7E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C22B7-17EB-4571-A7B6-39D4BFBB88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258D-51B3-422B-8BDB-2D4FBBCC0F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16058B-BA61-4CF3-A33E-42B740B124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1.jpeg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3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artofcomposition00jacouoft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 idx="4294967295"/>
          </p:nvPr>
        </p:nvSpPr>
        <p:spPr/>
        <p:txBody>
          <a:bodyPr/>
          <a:lstStyle/>
          <a:p>
            <a:r>
              <a:rPr lang="en-US" dirty="0" smtClean="0"/>
              <a:t>Square-Root </a:t>
            </a:r>
            <a:r>
              <a:rPr lang="en-US" dirty="0"/>
              <a:t>Rectangle Symmetry</a:t>
            </a:r>
          </a:p>
        </p:txBody>
      </p:sp>
      <p:pic>
        <p:nvPicPr>
          <p:cNvPr id="2053" name="Picture 5" descr="D:\mss\Beginner's Guide\4\Root Rects\r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00400"/>
            <a:ext cx="6092825" cy="2743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57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376158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1027"/>
          <p:cNvSpPr txBox="1">
            <a:spLocks noChangeArrowheads="1"/>
          </p:cNvSpPr>
          <p:nvPr/>
        </p:nvSpPr>
        <p:spPr bwMode="auto">
          <a:xfrm>
            <a:off x="1143000" y="7239000"/>
            <a:ext cx="480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H</a:t>
            </a:r>
            <a:r>
              <a:rPr lang="en-US" dirty="0" smtClean="0"/>
              <a:t>e </a:t>
            </a:r>
            <a:r>
              <a:rPr lang="en-US" dirty="0"/>
              <a:t>rests upon the bottom of a square</a:t>
            </a:r>
            <a:r>
              <a:rPr lang="en-US" dirty="0" smtClean="0"/>
              <a:t>.</a:t>
            </a:r>
          </a:p>
          <a:p>
            <a:pPr algn="ctr">
              <a:spcBef>
                <a:spcPct val="50000"/>
              </a:spcBef>
            </a:pPr>
            <a:r>
              <a:rPr lang="en-US" dirty="0" smtClean="0"/>
              <a:t>He neither floats up nor sinks down.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612648"/>
            <a:ext cx="4425696" cy="6245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92" y="612648"/>
            <a:ext cx="4462272" cy="62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1124"/>
            <a:ext cx="4462272" cy="6245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72390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Every element of the composition of this painting comes from this basic framework.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447800" y="611124"/>
            <a:ext cx="4386072" cy="31988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09700" y="622009"/>
            <a:ext cx="4386072" cy="31988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447800" y="3820885"/>
            <a:ext cx="4347972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402586" y="2514600"/>
            <a:ext cx="2438400" cy="2514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809244"/>
            <a:ext cx="5577840" cy="75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809244"/>
            <a:ext cx="5577840" cy="75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809244"/>
            <a:ext cx="5577840" cy="75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0886"/>
            <a:ext cx="6858000" cy="5412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3076" y="5739337"/>
            <a:ext cx="19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Chartres Cathedral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7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467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6858000" cy="54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467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886"/>
            <a:ext cx="6868463" cy="5421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0471" y="5786410"/>
            <a:ext cx="423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</a:rPr>
              <a:t>Overlapping Squares </a:t>
            </a:r>
            <a:r>
              <a:rPr lang="en-US" b="1" dirty="0" smtClean="0"/>
              <a:t>in a Root-2 Rectangle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74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 descr="D:\mss\Beginner's Guide\4\Root Rects\r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00400"/>
            <a:ext cx="6092825" cy="2743200"/>
          </a:xfrm>
          <a:prstGeom prst="rect">
            <a:avLst/>
          </a:prstGeom>
          <a:noFill/>
        </p:spPr>
      </p:pic>
      <p:graphicFrame>
        <p:nvGraphicFramePr>
          <p:cNvPr id="12595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423439"/>
              </p:ext>
            </p:extLst>
          </p:nvPr>
        </p:nvGraphicFramePr>
        <p:xfrm>
          <a:off x="101600" y="4424363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48" name="CorelDRAW" r:id="rId4" imgW="508320" imgH="295920" progId="CorelDRAW.Graphic.13">
                  <p:embed/>
                </p:oleObj>
              </mc:Choice>
              <mc:Fallback>
                <p:oleObj name="CorelDRAW" r:id="rId4" imgW="508320" imgH="295920" progId="CorelDRAW.Graphic.13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4424363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3" name="Object 1025"/>
          <p:cNvGraphicFramePr>
            <a:graphicFrameLocks noChangeAspect="1"/>
          </p:cNvGraphicFramePr>
          <p:nvPr/>
        </p:nvGraphicFramePr>
        <p:xfrm>
          <a:off x="6096000" y="60198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49" name="CorelDRAW" r:id="rId6" imgW="508320" imgH="295920" progId="CorelDRAW.Graphic.13">
                  <p:embed/>
                </p:oleObj>
              </mc:Choice>
              <mc:Fallback>
                <p:oleObj name="CorelDRAW" r:id="rId6" imgW="508320" imgH="295920" progId="CorelDRAW.Graphic.13">
                  <p:embed/>
                  <p:pic>
                    <p:nvPicPr>
                      <p:cNvPr id="0" name="Picture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6019800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1026"/>
          <p:cNvGraphicFramePr>
            <a:graphicFrameLocks noChangeAspect="1"/>
          </p:cNvGraphicFramePr>
          <p:nvPr/>
        </p:nvGraphicFramePr>
        <p:xfrm>
          <a:off x="5410200" y="60198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0" name="CorelDRAW" r:id="rId8" imgW="508320" imgH="295920" progId="CorelDRAW.Graphic.13">
                  <p:embed/>
                </p:oleObj>
              </mc:Choice>
              <mc:Fallback>
                <p:oleObj name="CorelDRAW" r:id="rId8" imgW="508320" imgH="295920" progId="CorelDRAW.Graphic.13">
                  <p:embed/>
                  <p:pic>
                    <p:nvPicPr>
                      <p:cNvPr id="0" name="Picture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6019800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037554"/>
              </p:ext>
            </p:extLst>
          </p:nvPr>
        </p:nvGraphicFramePr>
        <p:xfrm>
          <a:off x="4800600" y="60198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1" name="CorelDRAW" r:id="rId10" imgW="508320" imgH="295920" progId="CorelDRAW.Graphic.13">
                  <p:embed/>
                </p:oleObj>
              </mc:Choice>
              <mc:Fallback>
                <p:oleObj name="CorelDRAW" r:id="rId10" imgW="508320" imgH="295920" progId="CorelDRAW.Graphic.13">
                  <p:embed/>
                  <p:pic>
                    <p:nvPicPr>
                      <p:cNvPr id="0" name="Picture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019800"/>
                        <a:ext cx="508000" cy="2952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796412"/>
              </p:ext>
            </p:extLst>
          </p:nvPr>
        </p:nvGraphicFramePr>
        <p:xfrm>
          <a:off x="3911600" y="6029325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2" name="CorelDRAW" r:id="rId12" imgW="508320" imgH="295920" progId="CorelDRAW.Graphic.13">
                  <p:embed/>
                </p:oleObj>
              </mc:Choice>
              <mc:Fallback>
                <p:oleObj name="CorelDRAW" r:id="rId12" imgW="508320" imgH="295920" progId="CorelDRAW.Graphic.13">
                  <p:embed/>
                  <p:pic>
                    <p:nvPicPr>
                      <p:cNvPr id="0" name="Picture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600" y="6029325"/>
                        <a:ext cx="508000" cy="2952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7" name="Object 1029"/>
          <p:cNvGraphicFramePr>
            <a:graphicFrameLocks noChangeAspect="1"/>
          </p:cNvGraphicFramePr>
          <p:nvPr/>
        </p:nvGraphicFramePr>
        <p:xfrm>
          <a:off x="2819400" y="60198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3" name="CorelDRAW" r:id="rId14" imgW="508320" imgH="295920" progId="CorelDRAW.Graphic.13">
                  <p:embed/>
                </p:oleObj>
              </mc:Choice>
              <mc:Fallback>
                <p:oleObj name="CorelDRAW" r:id="rId14" imgW="508320" imgH="295920" progId="CorelDRAW.Graphic.13">
                  <p:embed/>
                  <p:pic>
                    <p:nvPicPr>
                      <p:cNvPr id="0" name="Picture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6019800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8" name="Object 1030"/>
          <p:cNvGraphicFramePr>
            <a:graphicFrameLocks noChangeAspect="1"/>
          </p:cNvGraphicFramePr>
          <p:nvPr/>
        </p:nvGraphicFramePr>
        <p:xfrm>
          <a:off x="457200" y="82296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4" name="CorelDRAW" r:id="rId15" imgW="508320" imgH="295920" progId="CorelDRAW.Graphic.13">
                  <p:embed/>
                </p:oleObj>
              </mc:Choice>
              <mc:Fallback>
                <p:oleObj name="CorelDRAW" r:id="rId15" imgW="508320" imgH="295920" progId="CorelDRAW.Graphic.13">
                  <p:embed/>
                  <p:pic>
                    <p:nvPicPr>
                      <p:cNvPr id="0" name="Picture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8229600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9" name="Object 1031"/>
          <p:cNvGraphicFramePr>
            <a:graphicFrameLocks noChangeAspect="1"/>
          </p:cNvGraphicFramePr>
          <p:nvPr/>
        </p:nvGraphicFramePr>
        <p:xfrm>
          <a:off x="457200" y="78486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5" name="CorelDRAW" r:id="rId16" imgW="508320" imgH="295920" progId="CorelDRAW.Graphic.13">
                  <p:embed/>
                </p:oleObj>
              </mc:Choice>
              <mc:Fallback>
                <p:oleObj name="CorelDRAW" r:id="rId16" imgW="508320" imgH="295920" progId="CorelDRAW.Graphic.13">
                  <p:embed/>
                  <p:pic>
                    <p:nvPicPr>
                      <p:cNvPr id="0" name="Picture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848600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60" name="Object 1032"/>
          <p:cNvGraphicFramePr>
            <a:graphicFrameLocks noChangeAspect="1"/>
          </p:cNvGraphicFramePr>
          <p:nvPr/>
        </p:nvGraphicFramePr>
        <p:xfrm>
          <a:off x="457200" y="74676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6" name="CorelDRAW" r:id="rId17" imgW="508320" imgH="295920" progId="CorelDRAW.Graphic.13">
                  <p:embed/>
                </p:oleObj>
              </mc:Choice>
              <mc:Fallback>
                <p:oleObj name="CorelDRAW" r:id="rId17" imgW="508320" imgH="295920" progId="CorelDRAW.Graphic.13">
                  <p:embed/>
                  <p:pic>
                    <p:nvPicPr>
                      <p:cNvPr id="0" name="Picture 1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467600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61" name="Object 1033"/>
          <p:cNvGraphicFramePr>
            <a:graphicFrameLocks noChangeAspect="1"/>
          </p:cNvGraphicFramePr>
          <p:nvPr/>
        </p:nvGraphicFramePr>
        <p:xfrm>
          <a:off x="457200" y="70866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7" name="CorelDRAW" r:id="rId18" imgW="508320" imgH="295920" progId="CorelDRAW.Graphic.13">
                  <p:embed/>
                </p:oleObj>
              </mc:Choice>
              <mc:Fallback>
                <p:oleObj name="CorelDRAW" r:id="rId18" imgW="508320" imgH="295920" progId="CorelDRAW.Graphic.13">
                  <p:embed/>
                  <p:pic>
                    <p:nvPicPr>
                      <p:cNvPr id="0" name="Picture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086600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62" name="Object 1034"/>
          <p:cNvGraphicFramePr>
            <a:graphicFrameLocks noChangeAspect="1"/>
          </p:cNvGraphicFramePr>
          <p:nvPr/>
        </p:nvGraphicFramePr>
        <p:xfrm>
          <a:off x="508000" y="6696075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8" name="CorelDRAW" r:id="rId20" imgW="508320" imgH="295920" progId="CorelDRAW.Graphic.13">
                  <p:embed/>
                </p:oleObj>
              </mc:Choice>
              <mc:Fallback>
                <p:oleObj name="CorelDRAW" r:id="rId20" imgW="508320" imgH="295920" progId="CorelDRAW.Graphic.13">
                  <p:embed/>
                  <p:pic>
                    <p:nvPicPr>
                      <p:cNvPr id="0" name="Picture 1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6696075"/>
                        <a:ext cx="5080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127125" y="6594475"/>
            <a:ext cx="58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= 1</a:t>
            </a: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1050925" y="6975475"/>
            <a:ext cx="142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= 1.414…</a:t>
            </a: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1066800" y="7391400"/>
            <a:ext cx="142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= 1.732…</a:t>
            </a:r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1066800" y="7772400"/>
            <a:ext cx="58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= 2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1066800" y="8153400"/>
            <a:ext cx="142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= 2.236…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2819400" y="7924800"/>
            <a:ext cx="3886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How far can you go?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Answer: How sharp is your pencil?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488499"/>
              </p:ext>
            </p:extLst>
          </p:nvPr>
        </p:nvGraphicFramePr>
        <p:xfrm>
          <a:off x="1371600" y="42672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9" name="CorelDRAW" r:id="rId21" imgW="507660" imgH="296645" progId="CorelDRAW.Graphic.13">
                  <p:embed/>
                </p:oleObj>
              </mc:Choice>
              <mc:Fallback>
                <p:oleObj name="CorelDRAW" r:id="rId21" imgW="507660" imgH="296645" progId="CorelDRAW.Graphic.1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267200"/>
                        <a:ext cx="508000" cy="2952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429993"/>
              </p:ext>
            </p:extLst>
          </p:nvPr>
        </p:nvGraphicFramePr>
        <p:xfrm>
          <a:off x="2286000" y="4114800"/>
          <a:ext cx="5080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60" name="CorelDRAW" r:id="rId22" imgW="507660" imgH="296645" progId="CorelDRAW.Graphic.13">
                  <p:embed/>
                </p:oleObj>
              </mc:Choice>
              <mc:Fallback>
                <p:oleObj name="CorelDRAW" r:id="rId22" imgW="507660" imgH="296645" progId="CorelDRAW.Graphic.13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114800"/>
                        <a:ext cx="508000" cy="2952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86000" y="8229600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&lt; 2.25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0" y="7464623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&lt; 1.75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0" y="7010400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&lt; 1.5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609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tarting with the square,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>
                <a:solidFill>
                  <a:srgbClr val="FF0000"/>
                </a:solidFill>
              </a:rPr>
              <a:t>diagonal</a:t>
            </a:r>
            <a:r>
              <a:rPr lang="en-US" dirty="0" smtClean="0"/>
              <a:t> of each rectangle</a:t>
            </a:r>
          </a:p>
          <a:p>
            <a:pPr algn="ctr"/>
            <a:r>
              <a:rPr lang="en-US" dirty="0" smtClean="0"/>
              <a:t>becomes the long side of the next rectangle.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mss\Beginner's Guide\4\Root Rects\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1901825"/>
            <a:ext cx="5880100" cy="5340350"/>
          </a:xfrm>
          <a:prstGeom prst="rect">
            <a:avLst/>
          </a:prstGeom>
          <a:noFill/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219200" y="7543800"/>
            <a:ext cx="457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Herter Brothers Cabinet</a:t>
            </a:r>
          </a:p>
          <a:p>
            <a:pPr algn="ctr">
              <a:spcBef>
                <a:spcPct val="50000"/>
              </a:spcBef>
            </a:pPr>
            <a:r>
              <a:rPr lang="en-US"/>
              <a:t>Late 19</a:t>
            </a:r>
            <a:r>
              <a:rPr lang="en-US" baseline="30000"/>
              <a:t>th</a:t>
            </a:r>
            <a:r>
              <a:rPr lang="en-US"/>
              <a:t> century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mss\Beginner's Guide\4\Root Rects\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1901825"/>
            <a:ext cx="5880100" cy="53403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81200" y="6934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Begin with a Square.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mss\Beginner's Guide\4\Root Rects\h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1901825"/>
            <a:ext cx="5880100" cy="5340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70104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the </a:t>
            </a:r>
            <a:r>
              <a:rPr lang="en-US" b="1" dirty="0" smtClean="0"/>
              <a:t>square’s diagonals </a:t>
            </a:r>
            <a:r>
              <a:rPr lang="en-US" dirty="0" smtClean="0"/>
              <a:t>to </a:t>
            </a:r>
            <a:r>
              <a:rPr lang="en-US" b="1" dirty="0" smtClean="0"/>
              <a:t>swing arcs</a:t>
            </a:r>
            <a:r>
              <a:rPr lang="en-US" dirty="0" smtClean="0"/>
              <a:t>, making three overlapping Root-2 rectangles.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mss\Beginner's Guide\4\Root Rects\h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1901825"/>
            <a:ext cx="5880100" cy="5340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70104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Filling in the corners with green squares makes </a:t>
            </a:r>
            <a:r>
              <a:rPr lang="en-US" b="1" dirty="0" smtClean="0"/>
              <a:t>the whole </a:t>
            </a:r>
            <a:r>
              <a:rPr lang="en-US" dirty="0" smtClean="0"/>
              <a:t>a large Root-2 rectangle.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All elements derive from this framework.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9600" y="1981200"/>
            <a:ext cx="1295400" cy="1295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53000" y="1981200"/>
            <a:ext cx="1295400" cy="1295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3810000" cy="457200"/>
          </a:xfrm>
        </p:spPr>
        <p:txBody>
          <a:bodyPr/>
          <a:lstStyle/>
          <a:p>
            <a:r>
              <a:rPr lang="en-US" sz="2800" dirty="0"/>
              <a:t>SF City Hall Entrance</a:t>
            </a:r>
          </a:p>
        </p:txBody>
      </p:sp>
      <p:pic>
        <p:nvPicPr>
          <p:cNvPr id="7171" name="Picture 3" descr="D:\mss\Beginner's Guide\4\Root Rects\city hal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771525"/>
            <a:ext cx="4324350" cy="75993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mss\Beginner's Guide\4\Root Rects\city ha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771525"/>
            <a:ext cx="4324350" cy="7599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mss\Beginner's Guide\4\Root Rects\city hall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771525"/>
            <a:ext cx="4324350" cy="7599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mss\Beginner's Guide\4\Root Rects\city hall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771525"/>
            <a:ext cx="4324350" cy="7599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390"/>
            <a:ext cx="6858000" cy="4847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7533382"/>
            <a:ext cx="556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The Fisherwoman</a:t>
            </a:r>
          </a:p>
          <a:p>
            <a:pPr algn="ctr"/>
            <a:r>
              <a:rPr lang="en-US" sz="2000" dirty="0" smtClean="0"/>
              <a:t>Joaquin </a:t>
            </a:r>
            <a:r>
              <a:rPr lang="en-US" sz="2000" b="1" dirty="0" err="1"/>
              <a:t>Sorolla</a:t>
            </a:r>
            <a:r>
              <a:rPr lang="en-US" sz="2000" dirty="0"/>
              <a:t> y </a:t>
            </a:r>
            <a:r>
              <a:rPr lang="en-US" sz="2000" dirty="0" err="1" smtClean="0"/>
              <a:t>Bastida</a:t>
            </a:r>
            <a:endParaRPr lang="en-US" sz="2000" dirty="0" smtClean="0"/>
          </a:p>
          <a:p>
            <a:pPr algn="ctr"/>
            <a:r>
              <a:rPr lang="en-US" sz="2000" dirty="0" smtClean="0"/>
              <a:t>1863-1923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75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884"/>
            <a:ext cx="6858000" cy="48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026" descr="D:\mss\Beginner's Guide\4\Root Rects\construct RRs page.jpg"/>
          <p:cNvPicPr>
            <a:picLocks noChangeAspect="1" noChangeArrowheads="1"/>
          </p:cNvPicPr>
          <p:nvPr/>
        </p:nvPicPr>
        <p:blipFill rotWithShape="1">
          <a:blip r:embed="rId2" cstate="print"/>
          <a:srcRect b="36753"/>
          <a:stretch/>
        </p:blipFill>
        <p:spPr bwMode="auto">
          <a:xfrm>
            <a:off x="349250" y="381000"/>
            <a:ext cx="6159500" cy="5301343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0078" y="5682343"/>
            <a:ext cx="59378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Start </a:t>
            </a:r>
            <a:r>
              <a:rPr lang="en-US" sz="2000" dirty="0"/>
              <a:t>with this extended square in your </a:t>
            </a:r>
            <a:r>
              <a:rPr lang="en-US" sz="2000" dirty="0" smtClean="0"/>
              <a:t>Reader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and </a:t>
            </a:r>
            <a:r>
              <a:rPr lang="en-US" sz="2000" b="1" dirty="0" smtClean="0">
                <a:solidFill>
                  <a:srgbClr val="FF0000"/>
                </a:solidFill>
              </a:rPr>
              <a:t>construct (at least) </a:t>
            </a:r>
            <a:r>
              <a:rPr lang="en-US" sz="2000" b="1" dirty="0">
                <a:solidFill>
                  <a:srgbClr val="FF0000"/>
                </a:solidFill>
              </a:rPr>
              <a:t>the first five Root Rectangles</a:t>
            </a:r>
            <a:r>
              <a:rPr lang="en-US" sz="2000" dirty="0"/>
              <a:t>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You need not draw </a:t>
            </a:r>
            <a:r>
              <a:rPr lang="en-US" sz="2000" dirty="0" smtClean="0"/>
              <a:t>these </a:t>
            </a:r>
            <a:r>
              <a:rPr lang="en-US" sz="2000" dirty="0"/>
              <a:t>diagonals.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Colors are nice.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58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884"/>
            <a:ext cx="6858000" cy="48442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7484" y="2149884"/>
            <a:ext cx="4860516" cy="486051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60426" y="2149884"/>
            <a:ext cx="1997573" cy="196491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mss\Beginner's Guide\4\Root Rects\A0 sheet and its subdivis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019" y="993774"/>
            <a:ext cx="5893964" cy="79216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5980" y="194101"/>
            <a:ext cx="5946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European “A” Paper</a:t>
            </a:r>
            <a:br>
              <a:rPr lang="en-US" b="1" dirty="0" smtClean="0"/>
            </a:br>
            <a:r>
              <a:rPr lang="en-US" sz="2000" dirty="0" smtClean="0"/>
              <a:t>(Root 2 Rectangles, each </a:t>
            </a:r>
            <a:r>
              <a:rPr lang="en-US" sz="2000" i="1" dirty="0" smtClean="0"/>
              <a:t>half</a:t>
            </a:r>
            <a:r>
              <a:rPr lang="en-US" sz="2000" dirty="0" smtClean="0"/>
              <a:t> the size of the next larger)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:\mss\Civilizations\Europe\Posters\konkrete 2.jpg"/>
          <p:cNvPicPr>
            <a:picLocks noChangeAspect="1" noChangeArrowheads="1"/>
          </p:cNvPicPr>
          <p:nvPr/>
        </p:nvPicPr>
        <p:blipFill>
          <a:blip r:embed="rId2" cstate="print"/>
          <a:srcRect l="2222" r="2222"/>
          <a:stretch>
            <a:fillRect/>
          </a:stretch>
        </p:blipFill>
        <p:spPr bwMode="auto">
          <a:xfrm>
            <a:off x="914399" y="3496917"/>
            <a:ext cx="5179847" cy="5255135"/>
          </a:xfrm>
          <a:prstGeom prst="rect">
            <a:avLst/>
          </a:prstGeom>
          <a:noFill/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72143" y="381000"/>
            <a:ext cx="41306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Root 2 Rectangle</a:t>
            </a:r>
            <a:br>
              <a:rPr lang="en-US" dirty="0"/>
            </a:br>
            <a:r>
              <a:rPr lang="en-US" b="1" i="1" dirty="0">
                <a:solidFill>
                  <a:srgbClr val="00B0F0"/>
                </a:solidFill>
              </a:rPr>
              <a:t>Type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Construction</a:t>
            </a:r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Each letter is based on </a:t>
            </a:r>
            <a:r>
              <a:rPr lang="en-US" dirty="0" smtClean="0">
                <a:solidFill>
                  <a:srgbClr val="FF0000"/>
                </a:solidFill>
              </a:rPr>
              <a:t>the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i="1" dirty="0" smtClean="0">
                <a:solidFill>
                  <a:srgbClr val="FF0000"/>
                </a:solidFill>
              </a:rPr>
              <a:t>same </a:t>
            </a:r>
            <a:r>
              <a:rPr lang="en-US" i="1" dirty="0">
                <a:solidFill>
                  <a:srgbClr val="FF0000"/>
                </a:solidFill>
              </a:rPr>
              <a:t>proportion </a:t>
            </a:r>
            <a:r>
              <a:rPr lang="en-US" dirty="0" smtClean="0">
                <a:solidFill>
                  <a:srgbClr val="FF0000"/>
                </a:solidFill>
              </a:rPr>
              <a:t>as the </a:t>
            </a:r>
            <a:r>
              <a:rPr lang="en-US" b="1" i="1" dirty="0">
                <a:solidFill>
                  <a:srgbClr val="FF0000"/>
                </a:solidFill>
              </a:rPr>
              <a:t>whole poster</a:t>
            </a:r>
            <a:r>
              <a:rPr lang="en-US" sz="20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72143" y="2514600"/>
            <a:ext cx="39188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This can </a:t>
            </a:r>
            <a:r>
              <a:rPr lang="en-US" dirty="0"/>
              <a:t>be done </a:t>
            </a:r>
            <a:r>
              <a:rPr lang="en-US" dirty="0" smtClean="0"/>
              <a:t>using </a:t>
            </a:r>
            <a:r>
              <a:rPr lang="en-US" i="1" dirty="0" smtClean="0"/>
              <a:t>any</a:t>
            </a:r>
            <a:r>
              <a:rPr lang="en-US" dirty="0" smtClean="0"/>
              <a:t> </a:t>
            </a:r>
            <a:r>
              <a:rPr lang="en-US" dirty="0"/>
              <a:t>Root Rectangle.</a:t>
            </a:r>
          </a:p>
        </p:txBody>
      </p:sp>
      <p:pic>
        <p:nvPicPr>
          <p:cNvPr id="5" name="Picture 2" descr="D:\mss\Civilizations\Europe\Posters\konkrete.jpg"/>
          <p:cNvPicPr>
            <a:picLocks noChangeAspect="1" noChangeArrowheads="1"/>
          </p:cNvPicPr>
          <p:nvPr/>
        </p:nvPicPr>
        <p:blipFill>
          <a:blip r:embed="rId3" cstate="print"/>
          <a:srcRect r="9961"/>
          <a:stretch>
            <a:fillRect/>
          </a:stretch>
        </p:blipFill>
        <p:spPr bwMode="auto">
          <a:xfrm>
            <a:off x="4267200" y="381000"/>
            <a:ext cx="2234648" cy="3136295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67200" y="381000"/>
            <a:ext cx="2203174" cy="31159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63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5486400" cy="868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7620000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Root-3 Rectangle Typography</a:t>
            </a:r>
          </a:p>
          <a:p>
            <a:pPr algn="ctr"/>
            <a:r>
              <a:rPr lang="en-US" sz="2000" dirty="0" err="1"/>
              <a:t>Leecie</a:t>
            </a:r>
            <a:r>
              <a:rPr lang="en-US" sz="2000" dirty="0"/>
              <a:t> </a:t>
            </a:r>
            <a:r>
              <a:rPr lang="en-US" sz="2000" dirty="0" err="1" smtClean="0"/>
              <a:t>Suyeda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64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3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609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61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3716" r="6556" b="3838"/>
          <a:stretch/>
        </p:blipFill>
        <p:spPr>
          <a:xfrm>
            <a:off x="3352800" y="1621972"/>
            <a:ext cx="3352800" cy="5627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" y="1208314"/>
            <a:ext cx="3176022" cy="6129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186543"/>
            <a:ext cx="3176022" cy="6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0"/>
            <a:ext cx="6858000" cy="4762500"/>
          </a:xfrm>
          <a:prstGeom prst="rect">
            <a:avLst/>
          </a:prstGeom>
        </p:spPr>
      </p:pic>
      <p:pic>
        <p:nvPicPr>
          <p:cNvPr id="2" name="Im MSS edit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8580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" y="121229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Homework?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99458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Due at the class </a:t>
            </a:r>
            <a:r>
              <a:rPr lang="en-US" sz="2000" i="1" dirty="0" smtClean="0">
                <a:solidFill>
                  <a:schemeClr val="bg1"/>
                </a:solidFill>
              </a:rPr>
              <a:t>after</a:t>
            </a:r>
            <a:r>
              <a:rPr lang="en-US" sz="2000" dirty="0" smtClean="0">
                <a:solidFill>
                  <a:schemeClr val="bg1"/>
                </a:solidFill>
              </a:rPr>
              <a:t> the Midterm exam.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749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962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1164"/>
            <a:ext cx="5638800" cy="8741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1164"/>
            <a:ext cx="5638800" cy="8741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026" descr="D:\mss\Beginner's Guide\4\Root Rects\construct RRs page.jpg"/>
          <p:cNvPicPr>
            <a:picLocks noChangeAspect="1" noChangeArrowheads="1"/>
          </p:cNvPicPr>
          <p:nvPr/>
        </p:nvPicPr>
        <p:blipFill rotWithShape="1">
          <a:blip r:embed="rId2" cstate="print"/>
          <a:srcRect t="62598"/>
          <a:stretch/>
        </p:blipFill>
        <p:spPr bwMode="auto">
          <a:xfrm>
            <a:off x="8070" y="1600200"/>
            <a:ext cx="6608630" cy="336368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44611" y="1812778"/>
            <a:ext cx="703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&lt; 2.25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8503" y="2574778"/>
            <a:ext cx="703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&lt; 1.75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9426" y="2954801"/>
            <a:ext cx="60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&lt; 1.5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58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38600" y="2085739"/>
            <a:ext cx="2133600" cy="2451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393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1164"/>
            <a:ext cx="5638800" cy="8741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1"/>
            <a:ext cx="5943600" cy="8708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914" y="7158071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The Art of </a:t>
            </a:r>
            <a:r>
              <a:rPr lang="en-US" b="1" dirty="0" err="1">
                <a:hlinkClick r:id="rId3"/>
              </a:rPr>
              <a:t>Compostion</a:t>
            </a:r>
            <a:r>
              <a:rPr lang="en-US" b="1" dirty="0">
                <a:hlinkClick r:id="rId3"/>
              </a:rPr>
              <a:t>: A Simple Application of Dynamic Symmetry </a:t>
            </a:r>
            <a:r>
              <a:rPr lang="en-US" b="1" dirty="0"/>
              <a:t>(1926) by Michel Jacobs (downloadable </a:t>
            </a:r>
            <a:r>
              <a:rPr lang="en-US" b="1" dirty="0" err="1"/>
              <a:t>pdf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32657" y="8682335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https://archive.org/details/artofcomposition00jacouoft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953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7" y="3048002"/>
            <a:ext cx="6933874" cy="27431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7205990"/>
            <a:ext cx="397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http://www</a:t>
            </a:r>
            <a:r>
              <a:rPr lang="en-US" sz="2800" b="1" dirty="0"/>
              <a:t>.hoestart</a:t>
            </a:r>
            <a:r>
              <a:rPr lang="en-US" sz="2800" dirty="0"/>
              <a:t>.com/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5823" y="6172200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KIRSTEN HØST</a:t>
            </a:r>
          </a:p>
        </p:txBody>
      </p:sp>
    </p:spTree>
    <p:extLst>
      <p:ext uri="{BB962C8B-B14F-4D97-AF65-F5344CB8AC3E}">
        <p14:creationId xmlns:p14="http://schemas.microsoft.com/office/powerpoint/2010/main" val="2574917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2914" y="609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far can you go?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96635" y="2696633"/>
            <a:ext cx="912706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r="13857"/>
          <a:stretch/>
        </p:blipFill>
        <p:spPr>
          <a:xfrm>
            <a:off x="3571570" y="1031108"/>
            <a:ext cx="3276600" cy="3187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399"/>
            <a:ext cx="6858000" cy="464153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228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sz="2800" b="1" dirty="0" smtClean="0"/>
              <a:t>SF City Hall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47244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octagon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8" y="1041994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5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757"/>
            <a:ext cx="6858000" cy="6716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47776"/>
            <a:ext cx="5181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Medici Library</a:t>
            </a:r>
          </a:p>
          <a:p>
            <a:pPr algn="ctr"/>
            <a:r>
              <a:rPr lang="en-US" sz="2000" dirty="0" smtClean="0"/>
              <a:t>Florence 1523</a:t>
            </a:r>
          </a:p>
          <a:p>
            <a:pPr algn="ctr"/>
            <a:r>
              <a:rPr lang="en-US" sz="1800" dirty="0" smtClean="0"/>
              <a:t>Michelangelo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46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6341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ss\Beginner's Guide\4\Root Rects\Medici tile geomet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88" y="287338"/>
            <a:ext cx="5659437" cy="8567737"/>
          </a:xfrm>
          <a:prstGeom prst="rect">
            <a:avLst/>
          </a:prstGeo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905000" y="4572000"/>
            <a:ext cx="523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white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4953000"/>
            <a:ext cx="41910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484663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Draw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D:\mss\Beginner's Guide\4\Root Rects\lauren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0988"/>
            <a:ext cx="4860925" cy="36814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4191000"/>
            <a:ext cx="251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b="1" dirty="0" smtClean="0"/>
              <a:t>square</a:t>
            </a:r>
            <a:r>
              <a:rPr lang="en-US" dirty="0" smtClean="0"/>
              <a:t> is drawn from the bottom,</a:t>
            </a:r>
            <a:br>
              <a:rPr lang="en-US" dirty="0" smtClean="0"/>
            </a:br>
            <a:r>
              <a:rPr lang="en-US" dirty="0" smtClean="0"/>
              <a:t>with white diagonals.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Blue arcs confirm that it’s a Root-2 Rectangle.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mss\Beginner's Guide\4\Root Rects\lauren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76200"/>
            <a:ext cx="6553200" cy="4962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5181600"/>
            <a:ext cx="327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Another yellow </a:t>
            </a:r>
            <a:r>
              <a:rPr lang="en-US" b="1" dirty="0" smtClean="0"/>
              <a:t>square</a:t>
            </a:r>
            <a:r>
              <a:rPr lang="en-US" dirty="0" smtClean="0"/>
              <a:t> is drawn from the top.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Its white diagonals frame the central design.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Other elements come from this framework.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499"/>
            <a:ext cx="6858000" cy="4013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09"/>
            <a:ext cx="6858000" cy="39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0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ss\Beginner's Guide\4\Root Rects\rr examp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90488"/>
            <a:ext cx="6602413" cy="89614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60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D:\mss\Beginner's Guide\4\Root Rects\mixed rect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90488"/>
            <a:ext cx="6602413" cy="89614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29141" y="1447800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4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976735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5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8941" y="1981200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191000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6341" y="4034135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5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6548735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6741" y="6243935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2341" y="6167735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Sqrt</a:t>
            </a:r>
            <a:r>
              <a:rPr lang="en-US" b="1" dirty="0" smtClean="0">
                <a:solidFill>
                  <a:srgbClr val="0070C0"/>
                </a:solidFill>
              </a:rPr>
              <a:t> 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60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6553200" cy="655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81534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root-3 rectangle divides into</a:t>
            </a:r>
          </a:p>
          <a:p>
            <a:pPr algn="ctr"/>
            <a:r>
              <a:rPr lang="en-US" i="1" dirty="0" smtClean="0"/>
              <a:t>3 smaller versions of itself </a:t>
            </a:r>
            <a:r>
              <a:rPr lang="en-US" dirty="0" smtClean="0"/>
              <a:t>(root-3 rectangles)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4681" r="2222" b="69793"/>
          <a:stretch/>
        </p:blipFill>
        <p:spPr>
          <a:xfrm>
            <a:off x="1202870" y="-2"/>
            <a:ext cx="4517573" cy="1351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59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2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400" y="1535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59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467"/>
            <a:ext cx="6858000" cy="67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371600" y="7010400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In this </a:t>
            </a:r>
            <a:r>
              <a:rPr lang="en-US" b="1" dirty="0"/>
              <a:t>Root-2 rectangle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Buddha </a:t>
            </a:r>
            <a:r>
              <a:rPr lang="en-US" i="1" dirty="0"/>
              <a:t>floats</a:t>
            </a:r>
            <a:r>
              <a:rPr lang="en-US" dirty="0"/>
              <a:t> on a lotus.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1219200" y="8016875"/>
            <a:ext cx="4475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We’re meant to </a:t>
            </a:r>
            <a:r>
              <a:rPr lang="en-US" b="1" i="1" dirty="0"/>
              <a:t>visually feel</a:t>
            </a:r>
            <a:r>
              <a:rPr lang="en-US" b="1" dirty="0"/>
              <a:t> his stability</a:t>
            </a:r>
            <a:r>
              <a:rPr lang="en-US" dirty="0"/>
              <a:t>, but not to see </a:t>
            </a:r>
            <a:r>
              <a:rPr lang="en-US" dirty="0" smtClean="0"/>
              <a:t>its source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2648"/>
            <a:ext cx="4425696" cy="62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347</Words>
  <Application>Microsoft Office PowerPoint</Application>
  <PresentationFormat>On-screen Show (4:3)</PresentationFormat>
  <Paragraphs>96</Paragraphs>
  <Slides>49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Times New Roman</vt:lpstr>
      <vt:lpstr>Default Design</vt:lpstr>
      <vt:lpstr>CorelDRAW</vt:lpstr>
      <vt:lpstr>Square-Root Rectangle Symmetry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SF City Hall Entrance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Root Rectangle Symmetry</dc:title>
  <dc:creator>Michael Schneider</dc:creator>
  <cp:lastModifiedBy>Michael</cp:lastModifiedBy>
  <cp:revision>182</cp:revision>
  <cp:lastPrinted>2015-05-05T01:51:15Z</cp:lastPrinted>
  <dcterms:created xsi:type="dcterms:W3CDTF">2009-09-24T00:04:53Z</dcterms:created>
  <dcterms:modified xsi:type="dcterms:W3CDTF">2022-01-16T02:01:32Z</dcterms:modified>
</cp:coreProperties>
</file>